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5"/>
  </p:notesMasterIdLst>
  <p:handoutMasterIdLst>
    <p:handoutMasterId r:id="rId16"/>
  </p:handoutMasterIdLst>
  <p:sldIdLst>
    <p:sldId id="315" r:id="rId5"/>
    <p:sldId id="342" r:id="rId6"/>
    <p:sldId id="357" r:id="rId7"/>
    <p:sldId id="331" r:id="rId8"/>
    <p:sldId id="355" r:id="rId9"/>
    <p:sldId id="359" r:id="rId10"/>
    <p:sldId id="356" r:id="rId11"/>
    <p:sldId id="352" r:id="rId12"/>
    <p:sldId id="358" r:id="rId13"/>
    <p:sldId id="353"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3DC9BD-BDD6-46BE-0B38-D25099DDB129}" name="GARIBALDI, Catherine (NEW ROAD SURGERY)" initials="GC(RS" userId="S::catherine.garibaldi@nhs.net::63d12e39-f35c-41d6-9ce1-16120db8a7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hil Coates" initials="PC" lastIdx="30" clrIdx="0"/>
  <p:cmAuthor id="2" name="Phil Coates" initials="PC [2]" lastIdx="1" clrIdx="1"/>
  <p:cmAuthor id="3" name="Phil Coates" initials="PC [3]" lastIdx="1" clrIdx="2"/>
  <p:cmAuthor id="4" name="Phil Coates" initials="PC [4]" lastIdx="1" clrIdx="3"/>
  <p:cmAuthor id="5" name="Phil Coates" initials="PC [5]"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57" autoAdjust="0"/>
    <p:restoredTop sz="94660"/>
  </p:normalViewPr>
  <p:slideViewPr>
    <p:cSldViewPr snapToGrid="0">
      <p:cViewPr varScale="1">
        <p:scale>
          <a:sx n="114" d="100"/>
          <a:sy n="114" d="100"/>
        </p:scale>
        <p:origin x="1032" y="102"/>
      </p:cViewPr>
      <p:guideLst>
        <p:guide pos="3840"/>
        <p:guide orient="horz" pos="2160"/>
      </p:guideLst>
    </p:cSldViewPr>
  </p:slid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38" tIns="45719" rIns="91438" bIns="45719" rtlCol="0"/>
          <a:lstStyle>
            <a:lvl1pPr algn="r">
              <a:defRPr sz="1200"/>
            </a:lvl1pPr>
          </a:lstStyle>
          <a:p>
            <a:fld id="{9A591099-7EBE-4D12-B880-CCA6B38B92A6}" type="datetimeFigureOut">
              <a:rPr lang="en-US" smtClean="0"/>
              <a:t>5/23/2023</a:t>
            </a:fld>
            <a:endParaRPr lang="en-US" dirty="0"/>
          </a:p>
        </p:txBody>
      </p:sp>
      <p:sp>
        <p:nvSpPr>
          <p:cNvPr id="4" name="Footer Placeholder 3"/>
          <p:cNvSpPr>
            <a:spLocks noGrp="1"/>
          </p:cNvSpPr>
          <p:nvPr>
            <p:ph type="ftr" sz="quarter" idx="2"/>
          </p:nvPr>
        </p:nvSpPr>
        <p:spPr>
          <a:xfrm>
            <a:off x="1" y="9428584"/>
            <a:ext cx="2945659" cy="498055"/>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38" tIns="45719" rIns="91438" bIns="45719" rtlCol="0" anchor="b"/>
          <a:lstStyle>
            <a:lvl1pPr algn="r">
              <a:defRPr sz="1200"/>
            </a:lvl1pPr>
          </a:lstStyle>
          <a:p>
            <a:fld id="{63A36C10-A9D4-4995-9BAF-95FBD77A724B}" type="slidenum">
              <a:rPr lang="en-US" smtClean="0"/>
              <a:t>‹#›</a:t>
            </a:fld>
            <a:endParaRPr lang="en-US" dirty="0"/>
          </a:p>
        </p:txBody>
      </p:sp>
    </p:spTree>
    <p:extLst>
      <p:ext uri="{BB962C8B-B14F-4D97-AF65-F5344CB8AC3E}">
        <p14:creationId xmlns:p14="http://schemas.microsoft.com/office/powerpoint/2010/main" val="250921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38" tIns="45719" rIns="91438" bIns="45719" rtlCol="0"/>
          <a:lstStyle>
            <a:lvl1pPr algn="r">
              <a:defRPr sz="1200"/>
            </a:lvl1pPr>
          </a:lstStyle>
          <a:p>
            <a:fld id="{70CF4299-1721-48C6-878D-74296BE00D21}" type="datetimeFigureOut">
              <a:rPr lang="en-US" smtClean="0"/>
              <a:t>5/23/2023</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8" tIns="45719" rIns="91438" bIns="45719" rtlCol="0" anchor="ctr"/>
          <a:lstStyle/>
          <a:p>
            <a:endParaRPr lang="en-US" dirty="0"/>
          </a:p>
        </p:txBody>
      </p:sp>
      <p:sp>
        <p:nvSpPr>
          <p:cNvPr id="5" name="Notes Placeholder 4"/>
          <p:cNvSpPr>
            <a:spLocks noGrp="1"/>
          </p:cNvSpPr>
          <p:nvPr>
            <p:ph type="body" sz="quarter" idx="3"/>
          </p:nvPr>
        </p:nvSpPr>
        <p:spPr>
          <a:xfrm>
            <a:off x="679768" y="4777196"/>
            <a:ext cx="5438140" cy="3350240"/>
          </a:xfrm>
          <a:prstGeom prst="rect">
            <a:avLst/>
          </a:prstGeom>
        </p:spPr>
        <p:txBody>
          <a:bodyPr vert="horz" lIns="91438" tIns="45719" rIns="91438" bIns="457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8055"/>
          </a:xfrm>
          <a:prstGeom prst="rect">
            <a:avLst/>
          </a:prstGeom>
        </p:spPr>
        <p:txBody>
          <a:bodyPr vert="horz" lIns="91438" tIns="45719" rIns="91438" bIns="457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38" tIns="45719" rIns="91438" bIns="45719" rtlCol="0" anchor="b"/>
          <a:lstStyle>
            <a:lvl1pPr algn="r">
              <a:defRPr sz="1200"/>
            </a:lvl1pPr>
          </a:lstStyle>
          <a:p>
            <a:fld id="{23AEF9EC-8318-4FF6-847E-A85BBD2B7E49}" type="slidenum">
              <a:rPr lang="en-US" smtClean="0"/>
              <a:t>‹#›</a:t>
            </a:fld>
            <a:endParaRPr lang="en-US" dirty="0"/>
          </a:p>
        </p:txBody>
      </p:sp>
    </p:spTree>
    <p:extLst>
      <p:ext uri="{BB962C8B-B14F-4D97-AF65-F5344CB8AC3E}">
        <p14:creationId xmlns:p14="http://schemas.microsoft.com/office/powerpoint/2010/main" val="228319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1</a:t>
            </a:fld>
            <a:endParaRPr lang="en-US" dirty="0"/>
          </a:p>
        </p:txBody>
      </p:sp>
    </p:spTree>
    <p:extLst>
      <p:ext uri="{BB962C8B-B14F-4D97-AF65-F5344CB8AC3E}">
        <p14:creationId xmlns:p14="http://schemas.microsoft.com/office/powerpoint/2010/main" val="2554505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10</a:t>
            </a:fld>
            <a:endParaRPr lang="en-US" dirty="0"/>
          </a:p>
        </p:txBody>
      </p:sp>
    </p:spTree>
    <p:extLst>
      <p:ext uri="{BB962C8B-B14F-4D97-AF65-F5344CB8AC3E}">
        <p14:creationId xmlns:p14="http://schemas.microsoft.com/office/powerpoint/2010/main" val="801270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2</a:t>
            </a:fld>
            <a:endParaRPr lang="en-US" dirty="0"/>
          </a:p>
        </p:txBody>
      </p:sp>
    </p:spTree>
    <p:extLst>
      <p:ext uri="{BB962C8B-B14F-4D97-AF65-F5344CB8AC3E}">
        <p14:creationId xmlns:p14="http://schemas.microsoft.com/office/powerpoint/2010/main" val="3287047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3</a:t>
            </a:fld>
            <a:endParaRPr lang="en-US" dirty="0"/>
          </a:p>
        </p:txBody>
      </p:sp>
    </p:spTree>
    <p:extLst>
      <p:ext uri="{BB962C8B-B14F-4D97-AF65-F5344CB8AC3E}">
        <p14:creationId xmlns:p14="http://schemas.microsoft.com/office/powerpoint/2010/main" val="310175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4</a:t>
            </a:fld>
            <a:endParaRPr lang="en-US" dirty="0"/>
          </a:p>
        </p:txBody>
      </p:sp>
    </p:spTree>
    <p:extLst>
      <p:ext uri="{BB962C8B-B14F-4D97-AF65-F5344CB8AC3E}">
        <p14:creationId xmlns:p14="http://schemas.microsoft.com/office/powerpoint/2010/main" val="1935252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5</a:t>
            </a:fld>
            <a:endParaRPr lang="en-US" dirty="0"/>
          </a:p>
        </p:txBody>
      </p:sp>
    </p:spTree>
    <p:extLst>
      <p:ext uri="{BB962C8B-B14F-4D97-AF65-F5344CB8AC3E}">
        <p14:creationId xmlns:p14="http://schemas.microsoft.com/office/powerpoint/2010/main" val="1350234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6</a:t>
            </a:fld>
            <a:endParaRPr lang="en-US" dirty="0"/>
          </a:p>
        </p:txBody>
      </p:sp>
    </p:spTree>
    <p:extLst>
      <p:ext uri="{BB962C8B-B14F-4D97-AF65-F5344CB8AC3E}">
        <p14:creationId xmlns:p14="http://schemas.microsoft.com/office/powerpoint/2010/main" val="3206394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7</a:t>
            </a:fld>
            <a:endParaRPr lang="en-US" dirty="0"/>
          </a:p>
        </p:txBody>
      </p:sp>
    </p:spTree>
    <p:extLst>
      <p:ext uri="{BB962C8B-B14F-4D97-AF65-F5344CB8AC3E}">
        <p14:creationId xmlns:p14="http://schemas.microsoft.com/office/powerpoint/2010/main" val="4168847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8</a:t>
            </a:fld>
            <a:endParaRPr lang="en-US" dirty="0"/>
          </a:p>
        </p:txBody>
      </p:sp>
    </p:spTree>
    <p:extLst>
      <p:ext uri="{BB962C8B-B14F-4D97-AF65-F5344CB8AC3E}">
        <p14:creationId xmlns:p14="http://schemas.microsoft.com/office/powerpoint/2010/main" val="2185960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AEF9EC-8318-4FF6-847E-A85BBD2B7E49}" type="slidenum">
              <a:rPr lang="en-US" smtClean="0"/>
              <a:t>9</a:t>
            </a:fld>
            <a:endParaRPr lang="en-US" dirty="0"/>
          </a:p>
        </p:txBody>
      </p:sp>
    </p:spTree>
    <p:extLst>
      <p:ext uri="{BB962C8B-B14F-4D97-AF65-F5344CB8AC3E}">
        <p14:creationId xmlns:p14="http://schemas.microsoft.com/office/powerpoint/2010/main" val="1943517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80FB7A0-67D4-8F4C-B89B-AA55DC0F622B}"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97DE4-E7D9-2442-B7D8-9EAB7A634A3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40B874-E53C-42B9-98BA-0781B387246C}" type="datetime1">
              <a:rPr lang="en-US" smtClean="0"/>
              <a:t>5/23/2023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D402F4-45D7-406A-9C33-75238E131A1E}" type="datetime1">
              <a:rPr lang="en-US" smtClean="0"/>
              <a:t>5/23/2023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6E011-4F7D-42D0-82E1-078A40B76F01}" type="datetime1">
              <a:rPr lang="en-US" smtClean="0"/>
              <a:t>5/23/2023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A471FE-0FCC-47A4-B218-06AF00AFA70F}" type="datetime1">
              <a:rPr lang="en-US" smtClean="0"/>
              <a:t>5/23/2023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42C22A-A385-4013-8BC3-1C712ED98224}" type="datetime1">
              <a:rPr lang="en-US" smtClean="0"/>
              <a:t>5/23/2023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143CD7-DDC2-4E28-B80E-11B3368F8846}" type="datetime1">
              <a:rPr lang="en-US" smtClean="0"/>
              <a:t>5/23/2023</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882D6B-0F0F-41E5-8A0F-FC2D7E2110E0}" type="datetime1">
              <a:rPr lang="en-US" smtClean="0"/>
              <a:t>5/23/2023</a:t>
            </a:fld>
            <a:endParaRPr lang="en-US" dirty="0"/>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C1A38-D70F-41CF-857C-945C6FF6B07D}" type="datetime1">
              <a:rPr lang="en-US" smtClean="0"/>
              <a:t>5/23/2023</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2B96DC-D1E7-4668-A471-A46ECA2AE34F}" type="datetime1">
              <a:rPr lang="en-US" smtClean="0"/>
              <a:t>5/23/2023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
        <p:nvSpPr>
          <p:cNvPr id="8" name="Rectangle 7"/>
          <p:cNvSpPr/>
          <p:nvPr userDrawn="1"/>
        </p:nvSpPr>
        <p:spPr bwMode="hidden">
          <a:xfrm>
            <a:off x="0" y="0"/>
            <a:ext cx="7315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FB7A0-67D4-8F4C-B89B-AA55DC0F622B}"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97DE4-E7D9-2442-B7D8-9EAB7A634A3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44FFE-4BDB-4301-83D8-FE8B25E7CF5A}" type="datetime1">
              <a:rPr lang="en-US" smtClean="0"/>
              <a:t>5/23/2023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002434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3195F050-213D-306F-F212-B4D553C3DE0B}"/>
              </a:ext>
            </a:extLst>
          </p:cNvPr>
          <p:cNvPicPr>
            <a:picLocks noChangeAspect="1"/>
          </p:cNvPicPr>
          <p:nvPr/>
        </p:nvPicPr>
        <p:blipFill>
          <a:blip r:embed="rId3"/>
          <a:stretch>
            <a:fillRect/>
          </a:stretch>
        </p:blipFill>
        <p:spPr>
          <a:xfrm>
            <a:off x="7136235" y="1403875"/>
            <a:ext cx="1266756" cy="1004817"/>
          </a:xfrm>
          <a:prstGeom prst="rect">
            <a:avLst/>
          </a:prstGeom>
        </p:spPr>
      </p:pic>
      <p:pic>
        <p:nvPicPr>
          <p:cNvPr id="3" name="Picture 2" descr="A picture containing text&#10;&#10;Description automatically generated">
            <a:extLst>
              <a:ext uri="{FF2B5EF4-FFF2-40B4-BE49-F238E27FC236}">
                <a16:creationId xmlns:a16="http://schemas.microsoft.com/office/drawing/2014/main" id="{F53B8294-F22C-14DC-062A-1EA7CDDF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18441" y="1403875"/>
            <a:ext cx="2492299" cy="1058820"/>
          </a:xfrm>
          <a:prstGeom prst="rect">
            <a:avLst/>
          </a:prstGeom>
          <a:noFill/>
        </p:spPr>
      </p:pic>
      <p:sp>
        <p:nvSpPr>
          <p:cNvPr id="4" name="TextBox 3">
            <a:extLst>
              <a:ext uri="{FF2B5EF4-FFF2-40B4-BE49-F238E27FC236}">
                <a16:creationId xmlns:a16="http://schemas.microsoft.com/office/drawing/2014/main" id="{3A2FDE89-A85F-CC98-7B5B-46EE274C4CC3}"/>
              </a:ext>
            </a:extLst>
          </p:cNvPr>
          <p:cNvSpPr txBox="1"/>
          <p:nvPr/>
        </p:nvSpPr>
        <p:spPr>
          <a:xfrm>
            <a:off x="2189528" y="2676089"/>
            <a:ext cx="8003096" cy="3120704"/>
          </a:xfrm>
          <a:prstGeom prst="rect">
            <a:avLst/>
          </a:prstGeom>
        </p:spPr>
        <p:txBody>
          <a:bodyPr vert="horz" lIns="91440" tIns="45720" rIns="91440" bIns="45720" rtlCol="0" anchor="ctr">
            <a:normAutofit/>
          </a:bodyPr>
          <a:lstStyle/>
          <a:p>
            <a:pPr algn="ctr">
              <a:lnSpc>
                <a:spcPct val="90000"/>
              </a:lnSpc>
              <a:spcAft>
                <a:spcPts val="600"/>
              </a:spcAft>
            </a:pPr>
            <a:r>
              <a:rPr lang="en-US" sz="4400" b="1" dirty="0"/>
              <a:t>New Road Surgery </a:t>
            </a:r>
          </a:p>
          <a:p>
            <a:pPr algn="ctr">
              <a:lnSpc>
                <a:spcPct val="90000"/>
              </a:lnSpc>
              <a:spcAft>
                <a:spcPts val="600"/>
              </a:spcAft>
            </a:pPr>
            <a:r>
              <a:rPr lang="en-US" sz="4400" b="1" dirty="0"/>
              <a:t>Patient Participation Group (PPG)</a:t>
            </a:r>
          </a:p>
          <a:p>
            <a:pPr algn="ctr">
              <a:lnSpc>
                <a:spcPct val="90000"/>
              </a:lnSpc>
              <a:spcAft>
                <a:spcPts val="600"/>
              </a:spcAft>
            </a:pPr>
            <a:r>
              <a:rPr lang="en-US" sz="4400" b="1" dirty="0"/>
              <a:t>Steering Group Meeting </a:t>
            </a:r>
          </a:p>
          <a:p>
            <a:pPr algn="ctr">
              <a:lnSpc>
                <a:spcPct val="90000"/>
              </a:lnSpc>
              <a:spcAft>
                <a:spcPts val="600"/>
              </a:spcAft>
            </a:pPr>
            <a:r>
              <a:rPr lang="en-US" sz="4400" b="1" dirty="0"/>
              <a:t>23</a:t>
            </a:r>
            <a:r>
              <a:rPr lang="en-US" sz="4400" b="1" baseline="30000" dirty="0"/>
              <a:t>rd</a:t>
            </a:r>
            <a:r>
              <a:rPr lang="en-US" sz="4400" b="1" dirty="0"/>
              <a:t> May 2023</a:t>
            </a:r>
          </a:p>
          <a:p>
            <a:pPr indent="-228600" algn="ctr">
              <a:lnSpc>
                <a:spcPct val="90000"/>
              </a:lnSpc>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180600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3195F050-213D-306F-F212-B4D553C3DE0B}"/>
              </a:ext>
            </a:extLst>
          </p:cNvPr>
          <p:cNvPicPr>
            <a:picLocks noChangeAspect="1"/>
          </p:cNvPicPr>
          <p:nvPr/>
        </p:nvPicPr>
        <p:blipFill>
          <a:blip r:embed="rId3"/>
          <a:stretch>
            <a:fillRect/>
          </a:stretch>
        </p:blipFill>
        <p:spPr>
          <a:xfrm>
            <a:off x="7127846" y="477648"/>
            <a:ext cx="1266756" cy="1004817"/>
          </a:xfrm>
          <a:prstGeom prst="rect">
            <a:avLst/>
          </a:prstGeom>
        </p:spPr>
      </p:pic>
      <p:pic>
        <p:nvPicPr>
          <p:cNvPr id="3" name="Picture 2" descr="A picture containing text&#10;&#10;Description automatically generated">
            <a:extLst>
              <a:ext uri="{FF2B5EF4-FFF2-40B4-BE49-F238E27FC236}">
                <a16:creationId xmlns:a16="http://schemas.microsoft.com/office/drawing/2014/main" id="{F53B8294-F22C-14DC-062A-1EA7CDDF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35219" y="423645"/>
            <a:ext cx="2492299" cy="1058820"/>
          </a:xfrm>
          <a:prstGeom prst="rect">
            <a:avLst/>
          </a:prstGeom>
          <a:noFill/>
        </p:spPr>
      </p:pic>
      <p:sp>
        <p:nvSpPr>
          <p:cNvPr id="4" name="TextBox 3">
            <a:extLst>
              <a:ext uri="{FF2B5EF4-FFF2-40B4-BE49-F238E27FC236}">
                <a16:creationId xmlns:a16="http://schemas.microsoft.com/office/drawing/2014/main" id="{3A2FDE89-A85F-CC98-7B5B-46EE274C4CC3}"/>
              </a:ext>
            </a:extLst>
          </p:cNvPr>
          <p:cNvSpPr txBox="1"/>
          <p:nvPr/>
        </p:nvSpPr>
        <p:spPr>
          <a:xfrm>
            <a:off x="989900" y="1929468"/>
            <a:ext cx="10184235" cy="4504887"/>
          </a:xfrm>
          <a:prstGeom prst="rect">
            <a:avLst/>
          </a:prstGeom>
        </p:spPr>
        <p:txBody>
          <a:bodyPr vert="horz" lIns="91440" tIns="45720" rIns="91440" bIns="45720" rtlCol="0" anchor="ctr">
            <a:normAutofit/>
          </a:bodyPr>
          <a:lstStyle/>
          <a:p>
            <a:pPr algn="ctr">
              <a:lnSpc>
                <a:spcPct val="90000"/>
              </a:lnSpc>
              <a:spcAft>
                <a:spcPts val="600"/>
              </a:spcAft>
            </a:pPr>
            <a:r>
              <a:rPr lang="en-US" sz="2800" b="1" dirty="0"/>
              <a:t> </a:t>
            </a:r>
            <a:r>
              <a:rPr lang="en-GB" sz="2800" b="1" dirty="0"/>
              <a:t>PPG Goals and Objectives 2023</a:t>
            </a:r>
          </a:p>
          <a:p>
            <a:pPr algn="ctr">
              <a:lnSpc>
                <a:spcPct val="90000"/>
              </a:lnSpc>
              <a:spcAft>
                <a:spcPts val="600"/>
              </a:spcAft>
            </a:pPr>
            <a:endParaRPr lang="en-GB" sz="2800" b="1" dirty="0"/>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Recruit PPG Steering Group roles to support ongoing PPG meetings</a:t>
            </a:r>
          </a:p>
          <a:p>
            <a:pPr marL="342900" lvl="0" indent="-342900">
              <a:lnSpc>
                <a:spcPct val="115000"/>
              </a:lnSpc>
              <a:buFont typeface="+mj-lt"/>
              <a:buAutoNum type="arabicPeriod"/>
            </a:pPr>
            <a:r>
              <a:rPr lang="en-GB" dirty="0">
                <a:latin typeface="Calibri" panose="020F0502020204030204" pitchFamily="34" charset="0"/>
                <a:ea typeface="Calibri" panose="020F0502020204030204" pitchFamily="34" charset="0"/>
                <a:cs typeface="Calibri" panose="020F0502020204030204" pitchFamily="34" charset="0"/>
              </a:rPr>
              <a:t>Appoint Chair and Secretary </a:t>
            </a:r>
          </a:p>
          <a:p>
            <a:pPr marL="342900" lvl="0" indent="-342900">
              <a:lnSpc>
                <a:spcPct val="115000"/>
              </a:lnSpc>
              <a:buFont typeface="+mj-lt"/>
              <a:buAutoNum type="arabicPeriod"/>
            </a:pPr>
            <a:r>
              <a:rPr lang="en-GB" dirty="0">
                <a:latin typeface="Calibri" panose="020F0502020204030204" pitchFamily="34" charset="0"/>
                <a:ea typeface="Calibri" panose="020F0502020204030204" pitchFamily="34" charset="0"/>
                <a:cs typeface="Calibri" panose="020F0502020204030204" pitchFamily="34" charset="0"/>
              </a:rPr>
              <a:t>Support the practice in demand, capacity and access planning </a:t>
            </a:r>
          </a:p>
          <a:p>
            <a:pPr marL="342900" lvl="0" indent="-342900">
              <a:lnSpc>
                <a:spcPct val="115000"/>
              </a:lnSpc>
              <a:buFont typeface="+mj-lt"/>
              <a:buAutoNum type="arabicPeriod"/>
            </a:pPr>
            <a:r>
              <a:rPr lang="en-GB" dirty="0">
                <a:latin typeface="Calibri" panose="020F0502020204030204" pitchFamily="34" charset="0"/>
                <a:ea typeface="Calibri" panose="020F0502020204030204" pitchFamily="34" charset="0"/>
                <a:cs typeface="Calibri" panose="020F0502020204030204" pitchFamily="34" charset="0"/>
              </a:rPr>
              <a:t>Extend wider PPG</a:t>
            </a:r>
          </a:p>
          <a:p>
            <a:pPr marL="342900" lvl="0" indent="-342900">
              <a:lnSpc>
                <a:spcPct val="115000"/>
              </a:lnSpc>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90000"/>
              </a:lnSpc>
              <a:spcAft>
                <a:spcPts val="600"/>
              </a:spcAft>
            </a:pPr>
            <a:endParaRPr lang="en-US" sz="2800" b="1" dirty="0"/>
          </a:p>
        </p:txBody>
      </p:sp>
    </p:spTree>
    <p:extLst>
      <p:ext uri="{BB962C8B-B14F-4D97-AF65-F5344CB8AC3E}">
        <p14:creationId xmlns:p14="http://schemas.microsoft.com/office/powerpoint/2010/main" val="246736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3195F050-213D-306F-F212-B4D553C3DE0B}"/>
              </a:ext>
            </a:extLst>
          </p:cNvPr>
          <p:cNvPicPr>
            <a:picLocks noChangeAspect="1"/>
          </p:cNvPicPr>
          <p:nvPr/>
        </p:nvPicPr>
        <p:blipFill>
          <a:blip r:embed="rId3"/>
          <a:stretch>
            <a:fillRect/>
          </a:stretch>
        </p:blipFill>
        <p:spPr>
          <a:xfrm>
            <a:off x="7136235" y="1403875"/>
            <a:ext cx="1266756" cy="1004817"/>
          </a:xfrm>
          <a:prstGeom prst="rect">
            <a:avLst/>
          </a:prstGeom>
        </p:spPr>
      </p:pic>
      <p:pic>
        <p:nvPicPr>
          <p:cNvPr id="3" name="Picture 2" descr="A picture containing text&#10;&#10;Description automatically generated">
            <a:extLst>
              <a:ext uri="{FF2B5EF4-FFF2-40B4-BE49-F238E27FC236}">
                <a16:creationId xmlns:a16="http://schemas.microsoft.com/office/drawing/2014/main" id="{F53B8294-F22C-14DC-062A-1EA7CDDF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18441" y="1403875"/>
            <a:ext cx="2492299" cy="1058820"/>
          </a:xfrm>
          <a:prstGeom prst="rect">
            <a:avLst/>
          </a:prstGeom>
          <a:noFill/>
        </p:spPr>
      </p:pic>
      <p:sp>
        <p:nvSpPr>
          <p:cNvPr id="4" name="TextBox 3">
            <a:extLst>
              <a:ext uri="{FF2B5EF4-FFF2-40B4-BE49-F238E27FC236}">
                <a16:creationId xmlns:a16="http://schemas.microsoft.com/office/drawing/2014/main" id="{3A2FDE89-A85F-CC98-7B5B-46EE274C4CC3}"/>
              </a:ext>
            </a:extLst>
          </p:cNvPr>
          <p:cNvSpPr txBox="1"/>
          <p:nvPr/>
        </p:nvSpPr>
        <p:spPr>
          <a:xfrm>
            <a:off x="1753299" y="2676088"/>
            <a:ext cx="8439325" cy="3758267"/>
          </a:xfrm>
          <a:prstGeom prst="rect">
            <a:avLst/>
          </a:prstGeom>
        </p:spPr>
        <p:txBody>
          <a:bodyPr vert="horz" lIns="91440" tIns="45720" rIns="91440" bIns="45720" rtlCol="0" anchor="ctr">
            <a:normAutofit/>
          </a:bodyPr>
          <a:lstStyle/>
          <a:p>
            <a:pPr algn="ctr">
              <a:lnSpc>
                <a:spcPct val="90000"/>
              </a:lnSpc>
              <a:spcAft>
                <a:spcPts val="600"/>
              </a:spcAft>
            </a:pPr>
            <a:r>
              <a:rPr lang="en-US" sz="2800" b="1" dirty="0"/>
              <a:t>Team Changes </a:t>
            </a:r>
          </a:p>
          <a:p>
            <a:pPr marL="800100" lvl="1" indent="-342900">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Sad goodbye and massive thank you to Paula Dean, who is leaving us after 15 years of exceptional patient centred care </a:t>
            </a:r>
          </a:p>
          <a:p>
            <a:pPr lvl="1"/>
            <a:endParaRPr lang="en-GB"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Introduction to Sharon Taylor, our new Reception Team Lead </a:t>
            </a:r>
          </a:p>
          <a:p>
            <a:pPr marL="800100" lvl="1" indent="-342900">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Also to Elizabeth Smith who will be stepping down from her dispensing role in </a:t>
            </a:r>
            <a:r>
              <a:rPr lang="en-GB" dirty="0" err="1">
                <a:solidFill>
                  <a:srgbClr val="000000"/>
                </a:solidFill>
                <a:latin typeface="Calibri" panose="020F0502020204030204" pitchFamily="34" charset="0"/>
                <a:ea typeface="Calibri" panose="020F0502020204030204" pitchFamily="34" charset="0"/>
              </a:rPr>
              <a:t>Sarratt</a:t>
            </a:r>
            <a:r>
              <a:rPr lang="en-GB" dirty="0">
                <a:solidFill>
                  <a:srgbClr val="000000"/>
                </a:solidFill>
                <a:latin typeface="Calibri" panose="020F0502020204030204" pitchFamily="34" charset="0"/>
                <a:ea typeface="Calibri" panose="020F0502020204030204" pitchFamily="34" charset="0"/>
              </a:rPr>
              <a:t> after over 40 years dedicated service to the community</a:t>
            </a:r>
          </a:p>
          <a:p>
            <a:pPr lvl="1"/>
            <a:endParaRPr lang="en-GB"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95653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3195F050-213D-306F-F212-B4D553C3DE0B}"/>
              </a:ext>
            </a:extLst>
          </p:cNvPr>
          <p:cNvPicPr>
            <a:picLocks noChangeAspect="1"/>
          </p:cNvPicPr>
          <p:nvPr/>
        </p:nvPicPr>
        <p:blipFill>
          <a:blip r:embed="rId3"/>
          <a:stretch>
            <a:fillRect/>
          </a:stretch>
        </p:blipFill>
        <p:spPr>
          <a:xfrm>
            <a:off x="7136235" y="1403875"/>
            <a:ext cx="1266756" cy="1004817"/>
          </a:xfrm>
          <a:prstGeom prst="rect">
            <a:avLst/>
          </a:prstGeom>
        </p:spPr>
      </p:pic>
      <p:pic>
        <p:nvPicPr>
          <p:cNvPr id="3" name="Picture 2" descr="A picture containing text&#10;&#10;Description automatically generated">
            <a:extLst>
              <a:ext uri="{FF2B5EF4-FFF2-40B4-BE49-F238E27FC236}">
                <a16:creationId xmlns:a16="http://schemas.microsoft.com/office/drawing/2014/main" id="{F53B8294-F22C-14DC-062A-1EA7CDDF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18441" y="1403875"/>
            <a:ext cx="2492299" cy="1058820"/>
          </a:xfrm>
          <a:prstGeom prst="rect">
            <a:avLst/>
          </a:prstGeom>
          <a:noFill/>
        </p:spPr>
      </p:pic>
      <p:sp>
        <p:nvSpPr>
          <p:cNvPr id="4" name="TextBox 3">
            <a:extLst>
              <a:ext uri="{FF2B5EF4-FFF2-40B4-BE49-F238E27FC236}">
                <a16:creationId xmlns:a16="http://schemas.microsoft.com/office/drawing/2014/main" id="{3A2FDE89-A85F-CC98-7B5B-46EE274C4CC3}"/>
              </a:ext>
            </a:extLst>
          </p:cNvPr>
          <p:cNvSpPr txBox="1"/>
          <p:nvPr/>
        </p:nvSpPr>
        <p:spPr>
          <a:xfrm>
            <a:off x="1753299" y="2676088"/>
            <a:ext cx="8439325" cy="3758267"/>
          </a:xfrm>
          <a:prstGeom prst="rect">
            <a:avLst/>
          </a:prstGeom>
        </p:spPr>
        <p:txBody>
          <a:bodyPr vert="horz" lIns="91440" tIns="45720" rIns="91440" bIns="45720" rtlCol="0" anchor="ctr">
            <a:normAutofit/>
          </a:bodyPr>
          <a:lstStyle/>
          <a:p>
            <a:pPr algn="ctr">
              <a:lnSpc>
                <a:spcPct val="90000"/>
              </a:lnSpc>
              <a:spcAft>
                <a:spcPts val="600"/>
              </a:spcAft>
            </a:pPr>
            <a:r>
              <a:rPr lang="en-US" sz="2800" b="1" dirty="0" err="1"/>
              <a:t>Sarratt</a:t>
            </a:r>
            <a:r>
              <a:rPr lang="en-US" sz="2800" b="1" dirty="0"/>
              <a:t> Action Plan</a:t>
            </a:r>
          </a:p>
          <a:p>
            <a:pPr marL="800100" lvl="1" indent="-342900">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Pause dispensing – provision for patients to request prescriptions online or via their usual pharmacy. We will then send electronically to their usual pharmacy via EPS, patient can pickup medications or get home delivery </a:t>
            </a:r>
          </a:p>
          <a:p>
            <a:pPr lvl="1"/>
            <a:endParaRPr lang="en-GB"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Recruit new receptionist/dispenser </a:t>
            </a:r>
          </a:p>
          <a:p>
            <a:pPr lvl="1"/>
            <a:endParaRPr lang="en-GB"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Advise </a:t>
            </a:r>
            <a:r>
              <a:rPr lang="en-GB" dirty="0" err="1">
                <a:solidFill>
                  <a:srgbClr val="000000"/>
                </a:solidFill>
                <a:latin typeface="Calibri" panose="020F0502020204030204" pitchFamily="34" charset="0"/>
                <a:ea typeface="Calibri" panose="020F0502020204030204" pitchFamily="34" charset="0"/>
              </a:rPr>
              <a:t>Sarrat</a:t>
            </a:r>
            <a:r>
              <a:rPr lang="en-GB" dirty="0">
                <a:solidFill>
                  <a:srgbClr val="000000"/>
                </a:solidFill>
                <a:latin typeface="Calibri" panose="020F0502020204030204" pitchFamily="34" charset="0"/>
                <a:ea typeface="Calibri" panose="020F0502020204030204" pitchFamily="34" charset="0"/>
              </a:rPr>
              <a:t> community – village shop, Parish Council, residents association </a:t>
            </a:r>
          </a:p>
          <a:p>
            <a:pPr marL="800100" lvl="1" indent="-342900">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endParaRPr>
          </a:p>
          <a:p>
            <a:pPr lvl="1"/>
            <a:endParaRPr lang="en-GB"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7318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770571-461B-08AF-78F3-46024905F2C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51614" y="365125"/>
            <a:ext cx="2591189" cy="5902355"/>
          </a:xfrm>
          <a:prstGeom prst="rect">
            <a:avLst/>
          </a:prstGeom>
          <a:noFill/>
          <a:ln>
            <a:noFill/>
          </a:ln>
        </p:spPr>
      </p:pic>
      <p:sp>
        <p:nvSpPr>
          <p:cNvPr id="4" name="Title 3">
            <a:extLst>
              <a:ext uri="{FF2B5EF4-FFF2-40B4-BE49-F238E27FC236}">
                <a16:creationId xmlns:a16="http://schemas.microsoft.com/office/drawing/2014/main" id="{45F3A60C-AD0D-2850-AFA2-55BFB1A58B16}"/>
              </a:ext>
            </a:extLst>
          </p:cNvPr>
          <p:cNvSpPr>
            <a:spLocks noGrp="1"/>
          </p:cNvSpPr>
          <p:nvPr>
            <p:ph type="title"/>
          </p:nvPr>
        </p:nvSpPr>
        <p:spPr>
          <a:xfrm>
            <a:off x="5478010" y="365125"/>
            <a:ext cx="5875789" cy="1325563"/>
          </a:xfrm>
        </p:spPr>
        <p:txBody>
          <a:bodyPr/>
          <a:lstStyle/>
          <a:p>
            <a:r>
              <a:rPr lang="en-GB" dirty="0"/>
              <a:t>Demand, Capacity and Access </a:t>
            </a:r>
          </a:p>
        </p:txBody>
      </p:sp>
      <p:pic>
        <p:nvPicPr>
          <p:cNvPr id="7" name="Picture 6">
            <a:extLst>
              <a:ext uri="{FF2B5EF4-FFF2-40B4-BE49-F238E27FC236}">
                <a16:creationId xmlns:a16="http://schemas.microsoft.com/office/drawing/2014/main" id="{F7C940C8-FE3D-850C-8F0E-D83BAFEC1387}"/>
              </a:ext>
            </a:extLst>
          </p:cNvPr>
          <p:cNvPicPr>
            <a:picLocks noChangeAspect="1"/>
          </p:cNvPicPr>
          <p:nvPr/>
        </p:nvPicPr>
        <p:blipFill>
          <a:blip r:embed="rId4"/>
          <a:stretch>
            <a:fillRect/>
          </a:stretch>
        </p:blipFill>
        <p:spPr>
          <a:xfrm>
            <a:off x="5201216" y="2129798"/>
            <a:ext cx="6429375" cy="3990975"/>
          </a:xfrm>
          <a:prstGeom prst="rect">
            <a:avLst/>
          </a:prstGeom>
        </p:spPr>
      </p:pic>
    </p:spTree>
    <p:extLst>
      <p:ext uri="{BB962C8B-B14F-4D97-AF65-F5344CB8AC3E}">
        <p14:creationId xmlns:p14="http://schemas.microsoft.com/office/powerpoint/2010/main" val="1912181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3195F050-213D-306F-F212-B4D553C3DE0B}"/>
              </a:ext>
            </a:extLst>
          </p:cNvPr>
          <p:cNvPicPr>
            <a:picLocks noChangeAspect="1"/>
          </p:cNvPicPr>
          <p:nvPr/>
        </p:nvPicPr>
        <p:blipFill>
          <a:blip r:embed="rId3"/>
          <a:stretch>
            <a:fillRect/>
          </a:stretch>
        </p:blipFill>
        <p:spPr>
          <a:xfrm>
            <a:off x="7136235" y="1403875"/>
            <a:ext cx="1266756" cy="1004817"/>
          </a:xfrm>
          <a:prstGeom prst="rect">
            <a:avLst/>
          </a:prstGeom>
        </p:spPr>
      </p:pic>
      <p:pic>
        <p:nvPicPr>
          <p:cNvPr id="3" name="Picture 2" descr="A picture containing text&#10;&#10;Description automatically generated">
            <a:extLst>
              <a:ext uri="{FF2B5EF4-FFF2-40B4-BE49-F238E27FC236}">
                <a16:creationId xmlns:a16="http://schemas.microsoft.com/office/drawing/2014/main" id="{F53B8294-F22C-14DC-062A-1EA7CDDF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18441" y="1403875"/>
            <a:ext cx="2492299" cy="1058820"/>
          </a:xfrm>
          <a:prstGeom prst="rect">
            <a:avLst/>
          </a:prstGeom>
          <a:noFill/>
        </p:spPr>
      </p:pic>
      <p:sp>
        <p:nvSpPr>
          <p:cNvPr id="4" name="TextBox 3">
            <a:extLst>
              <a:ext uri="{FF2B5EF4-FFF2-40B4-BE49-F238E27FC236}">
                <a16:creationId xmlns:a16="http://schemas.microsoft.com/office/drawing/2014/main" id="{3A2FDE89-A85F-CC98-7B5B-46EE274C4CC3}"/>
              </a:ext>
            </a:extLst>
          </p:cNvPr>
          <p:cNvSpPr txBox="1"/>
          <p:nvPr/>
        </p:nvSpPr>
        <p:spPr>
          <a:xfrm>
            <a:off x="1753299" y="2676088"/>
            <a:ext cx="8439325" cy="3758267"/>
          </a:xfrm>
          <a:prstGeom prst="rect">
            <a:avLst/>
          </a:prstGeom>
        </p:spPr>
        <p:txBody>
          <a:bodyPr vert="horz" lIns="91440" tIns="45720" rIns="91440" bIns="45720" rtlCol="0" anchor="ctr">
            <a:normAutofit/>
          </a:bodyPr>
          <a:lstStyle/>
          <a:p>
            <a:pPr algn="ctr">
              <a:lnSpc>
                <a:spcPct val="90000"/>
              </a:lnSpc>
              <a:spcAft>
                <a:spcPts val="600"/>
              </a:spcAft>
            </a:pPr>
            <a:r>
              <a:rPr lang="en-US" sz="2800" b="1" dirty="0"/>
              <a:t>Demand, Capacity and Access</a:t>
            </a:r>
          </a:p>
          <a:p>
            <a:pPr marL="800100" lvl="1" indent="-342900">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Can’t reduce demand – increasing</a:t>
            </a: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Can’t increase capacity – NHS funding, premises, staffing </a:t>
            </a: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Review Access</a:t>
            </a:r>
          </a:p>
        </p:txBody>
      </p:sp>
    </p:spTree>
    <p:extLst>
      <p:ext uri="{BB962C8B-B14F-4D97-AF65-F5344CB8AC3E}">
        <p14:creationId xmlns:p14="http://schemas.microsoft.com/office/powerpoint/2010/main" val="1897669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3195F050-213D-306F-F212-B4D553C3DE0B}"/>
              </a:ext>
            </a:extLst>
          </p:cNvPr>
          <p:cNvPicPr>
            <a:picLocks noChangeAspect="1"/>
          </p:cNvPicPr>
          <p:nvPr/>
        </p:nvPicPr>
        <p:blipFill>
          <a:blip r:embed="rId3"/>
          <a:stretch>
            <a:fillRect/>
          </a:stretch>
        </p:blipFill>
        <p:spPr>
          <a:xfrm>
            <a:off x="7127846" y="477648"/>
            <a:ext cx="1266756" cy="1004817"/>
          </a:xfrm>
          <a:prstGeom prst="rect">
            <a:avLst/>
          </a:prstGeom>
        </p:spPr>
      </p:pic>
      <p:pic>
        <p:nvPicPr>
          <p:cNvPr id="3" name="Picture 2" descr="A picture containing text&#10;&#10;Description automatically generated">
            <a:extLst>
              <a:ext uri="{FF2B5EF4-FFF2-40B4-BE49-F238E27FC236}">
                <a16:creationId xmlns:a16="http://schemas.microsoft.com/office/drawing/2014/main" id="{F53B8294-F22C-14DC-062A-1EA7CDDF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35219" y="423645"/>
            <a:ext cx="2492299" cy="1058820"/>
          </a:xfrm>
          <a:prstGeom prst="rect">
            <a:avLst/>
          </a:prstGeom>
          <a:noFill/>
        </p:spPr>
      </p:pic>
      <p:sp>
        <p:nvSpPr>
          <p:cNvPr id="4" name="TextBox 3">
            <a:extLst>
              <a:ext uri="{FF2B5EF4-FFF2-40B4-BE49-F238E27FC236}">
                <a16:creationId xmlns:a16="http://schemas.microsoft.com/office/drawing/2014/main" id="{3A2FDE89-A85F-CC98-7B5B-46EE274C4CC3}"/>
              </a:ext>
            </a:extLst>
          </p:cNvPr>
          <p:cNvSpPr txBox="1"/>
          <p:nvPr/>
        </p:nvSpPr>
        <p:spPr>
          <a:xfrm>
            <a:off x="989900" y="1929469"/>
            <a:ext cx="10184235" cy="1392572"/>
          </a:xfrm>
          <a:prstGeom prst="rect">
            <a:avLst/>
          </a:prstGeom>
        </p:spPr>
        <p:txBody>
          <a:bodyPr vert="horz" lIns="91440" tIns="45720" rIns="91440" bIns="45720" rtlCol="0" anchor="ctr">
            <a:normAutofit/>
          </a:bodyPr>
          <a:lstStyle/>
          <a:p>
            <a:pPr algn="ctr">
              <a:lnSpc>
                <a:spcPct val="90000"/>
              </a:lnSpc>
              <a:spcAft>
                <a:spcPts val="600"/>
              </a:spcAft>
            </a:pPr>
            <a:r>
              <a:rPr lang="en-US" sz="2800" b="1" dirty="0"/>
              <a:t>https://hertsandwestessex.icb.nhs.uk/</a:t>
            </a:r>
          </a:p>
        </p:txBody>
      </p:sp>
      <p:pic>
        <p:nvPicPr>
          <p:cNvPr id="6" name="Picture 5">
            <a:extLst>
              <a:ext uri="{FF2B5EF4-FFF2-40B4-BE49-F238E27FC236}">
                <a16:creationId xmlns:a16="http://schemas.microsoft.com/office/drawing/2014/main" id="{5CB152A4-C57C-F8DF-FC77-34134F49AE08}"/>
              </a:ext>
            </a:extLst>
          </p:cNvPr>
          <p:cNvPicPr>
            <a:picLocks noChangeAspect="1"/>
          </p:cNvPicPr>
          <p:nvPr/>
        </p:nvPicPr>
        <p:blipFill>
          <a:blip r:embed="rId5"/>
          <a:stretch>
            <a:fillRect/>
          </a:stretch>
        </p:blipFill>
        <p:spPr>
          <a:xfrm>
            <a:off x="776237" y="3020368"/>
            <a:ext cx="5622909" cy="3498595"/>
          </a:xfrm>
          <a:prstGeom prst="rect">
            <a:avLst/>
          </a:prstGeom>
        </p:spPr>
      </p:pic>
    </p:spTree>
    <p:extLst>
      <p:ext uri="{BB962C8B-B14F-4D97-AF65-F5344CB8AC3E}">
        <p14:creationId xmlns:p14="http://schemas.microsoft.com/office/powerpoint/2010/main" val="25984463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3195F050-213D-306F-F212-B4D553C3DE0B}"/>
              </a:ext>
            </a:extLst>
          </p:cNvPr>
          <p:cNvPicPr>
            <a:picLocks noChangeAspect="1"/>
          </p:cNvPicPr>
          <p:nvPr/>
        </p:nvPicPr>
        <p:blipFill>
          <a:blip r:embed="rId3"/>
          <a:stretch>
            <a:fillRect/>
          </a:stretch>
        </p:blipFill>
        <p:spPr>
          <a:xfrm>
            <a:off x="7136235" y="1403875"/>
            <a:ext cx="1266756" cy="1004817"/>
          </a:xfrm>
          <a:prstGeom prst="rect">
            <a:avLst/>
          </a:prstGeom>
        </p:spPr>
      </p:pic>
      <p:pic>
        <p:nvPicPr>
          <p:cNvPr id="3" name="Picture 2" descr="A picture containing text&#10;&#10;Description automatically generated">
            <a:extLst>
              <a:ext uri="{FF2B5EF4-FFF2-40B4-BE49-F238E27FC236}">
                <a16:creationId xmlns:a16="http://schemas.microsoft.com/office/drawing/2014/main" id="{F53B8294-F22C-14DC-062A-1EA7CDDF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18441" y="1403875"/>
            <a:ext cx="2492299" cy="1058820"/>
          </a:xfrm>
          <a:prstGeom prst="rect">
            <a:avLst/>
          </a:prstGeom>
          <a:noFill/>
        </p:spPr>
      </p:pic>
      <p:sp>
        <p:nvSpPr>
          <p:cNvPr id="4" name="TextBox 3">
            <a:extLst>
              <a:ext uri="{FF2B5EF4-FFF2-40B4-BE49-F238E27FC236}">
                <a16:creationId xmlns:a16="http://schemas.microsoft.com/office/drawing/2014/main" id="{3A2FDE89-A85F-CC98-7B5B-46EE274C4CC3}"/>
              </a:ext>
            </a:extLst>
          </p:cNvPr>
          <p:cNvSpPr txBox="1"/>
          <p:nvPr/>
        </p:nvSpPr>
        <p:spPr>
          <a:xfrm>
            <a:off x="1753299" y="2676088"/>
            <a:ext cx="8439325" cy="3758267"/>
          </a:xfrm>
          <a:prstGeom prst="rect">
            <a:avLst/>
          </a:prstGeom>
        </p:spPr>
        <p:txBody>
          <a:bodyPr vert="horz" lIns="91440" tIns="45720" rIns="91440" bIns="45720" rtlCol="0" anchor="ctr">
            <a:normAutofit/>
          </a:bodyPr>
          <a:lstStyle/>
          <a:p>
            <a:pPr algn="ctr">
              <a:lnSpc>
                <a:spcPct val="90000"/>
              </a:lnSpc>
              <a:spcAft>
                <a:spcPts val="600"/>
              </a:spcAft>
            </a:pPr>
            <a:r>
              <a:rPr lang="en-US" sz="2800" b="1" dirty="0"/>
              <a:t>Access </a:t>
            </a:r>
          </a:p>
          <a:p>
            <a:pPr marL="800100" lvl="1" indent="-342900">
              <a:buFont typeface="Arial" panose="020B0604020202020204" pitchFamily="34" charset="0"/>
              <a:buChar char="•"/>
            </a:pPr>
            <a:endParaRPr lang="en-GB"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en-GB" dirty="0">
                <a:solidFill>
                  <a:srgbClr val="000000"/>
                </a:solidFill>
                <a:latin typeface="Calibri" panose="020F0502020204030204" pitchFamily="34" charset="0"/>
                <a:ea typeface="Calibri" panose="020F0502020204030204" pitchFamily="34" charset="0"/>
              </a:rPr>
              <a:t>Some practices have moved to total triage model where the patient or receptionist completes a form detailing the patient need and this is then clinically assessed and appointments arranged as necessary with appropriate clinician via appropriate method – telephone, F2F, text response etc </a:t>
            </a:r>
          </a:p>
          <a:p>
            <a:pPr lvl="1"/>
            <a:endParaRPr lang="en-GB"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9038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3195F050-213D-306F-F212-B4D553C3DE0B}"/>
              </a:ext>
            </a:extLst>
          </p:cNvPr>
          <p:cNvPicPr>
            <a:picLocks noChangeAspect="1"/>
          </p:cNvPicPr>
          <p:nvPr/>
        </p:nvPicPr>
        <p:blipFill>
          <a:blip r:embed="rId3"/>
          <a:stretch>
            <a:fillRect/>
          </a:stretch>
        </p:blipFill>
        <p:spPr>
          <a:xfrm>
            <a:off x="7127846" y="477648"/>
            <a:ext cx="1266756" cy="1004817"/>
          </a:xfrm>
          <a:prstGeom prst="rect">
            <a:avLst/>
          </a:prstGeom>
        </p:spPr>
      </p:pic>
      <p:pic>
        <p:nvPicPr>
          <p:cNvPr id="3" name="Picture 2" descr="A picture containing text&#10;&#10;Description automatically generated">
            <a:extLst>
              <a:ext uri="{FF2B5EF4-FFF2-40B4-BE49-F238E27FC236}">
                <a16:creationId xmlns:a16="http://schemas.microsoft.com/office/drawing/2014/main" id="{F53B8294-F22C-14DC-062A-1EA7CDDF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35219" y="423645"/>
            <a:ext cx="2492299" cy="1058820"/>
          </a:xfrm>
          <a:prstGeom prst="rect">
            <a:avLst/>
          </a:prstGeom>
          <a:noFill/>
        </p:spPr>
      </p:pic>
      <p:sp>
        <p:nvSpPr>
          <p:cNvPr id="4" name="TextBox 3">
            <a:extLst>
              <a:ext uri="{FF2B5EF4-FFF2-40B4-BE49-F238E27FC236}">
                <a16:creationId xmlns:a16="http://schemas.microsoft.com/office/drawing/2014/main" id="{3A2FDE89-A85F-CC98-7B5B-46EE274C4CC3}"/>
              </a:ext>
            </a:extLst>
          </p:cNvPr>
          <p:cNvSpPr txBox="1"/>
          <p:nvPr/>
        </p:nvSpPr>
        <p:spPr>
          <a:xfrm>
            <a:off x="989900" y="1929468"/>
            <a:ext cx="10184235" cy="4504887"/>
          </a:xfrm>
          <a:prstGeom prst="rect">
            <a:avLst/>
          </a:prstGeom>
        </p:spPr>
        <p:txBody>
          <a:bodyPr vert="horz" lIns="91440" tIns="45720" rIns="91440" bIns="45720" rtlCol="0" anchor="ctr">
            <a:normAutofit/>
          </a:bodyPr>
          <a:lstStyle/>
          <a:p>
            <a:pPr algn="ctr">
              <a:lnSpc>
                <a:spcPct val="115000"/>
              </a:lnSpc>
              <a:spcAft>
                <a:spcPts val="1000"/>
              </a:spcAft>
            </a:pPr>
            <a:r>
              <a:rPr lang="en-GB" sz="2800" b="1" dirty="0"/>
              <a:t>Roles, PPG management and administration</a:t>
            </a:r>
          </a:p>
          <a:p>
            <a:pPr algn="ctr">
              <a:lnSpc>
                <a:spcPct val="115000"/>
              </a:lnSpc>
              <a:spcAft>
                <a:spcPts val="1000"/>
              </a:spcAft>
            </a:pPr>
            <a:endParaRPr lang="en-GB" sz="2800" b="1" dirty="0"/>
          </a:p>
          <a:p>
            <a:pPr marL="457200">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Appointment of Chair/vice-chair and secretary </a:t>
            </a:r>
          </a:p>
          <a:p>
            <a:pPr marL="457200">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Chairperson: nominated by, seconded by </a:t>
            </a:r>
          </a:p>
          <a:p>
            <a:pPr marL="457200">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Vice chair: nominated by, seconded by</a:t>
            </a:r>
          </a:p>
          <a:p>
            <a:pPr marL="457200">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Secretary: nominated by, seconded by</a:t>
            </a:r>
          </a:p>
          <a:p>
            <a:pPr algn="ctr">
              <a:lnSpc>
                <a:spcPct val="90000"/>
              </a:lnSpc>
              <a:spcAft>
                <a:spcPts val="600"/>
              </a:spcAft>
            </a:pPr>
            <a:endParaRPr lang="en-US" sz="2800" b="1" dirty="0"/>
          </a:p>
        </p:txBody>
      </p:sp>
    </p:spTree>
    <p:extLst>
      <p:ext uri="{BB962C8B-B14F-4D97-AF65-F5344CB8AC3E}">
        <p14:creationId xmlns:p14="http://schemas.microsoft.com/office/powerpoint/2010/main" val="688100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3195F050-213D-306F-F212-B4D553C3DE0B}"/>
              </a:ext>
            </a:extLst>
          </p:cNvPr>
          <p:cNvPicPr>
            <a:picLocks noChangeAspect="1"/>
          </p:cNvPicPr>
          <p:nvPr/>
        </p:nvPicPr>
        <p:blipFill>
          <a:blip r:embed="rId3"/>
          <a:stretch>
            <a:fillRect/>
          </a:stretch>
        </p:blipFill>
        <p:spPr>
          <a:xfrm>
            <a:off x="7127846" y="477648"/>
            <a:ext cx="1266756" cy="1004817"/>
          </a:xfrm>
          <a:prstGeom prst="rect">
            <a:avLst/>
          </a:prstGeom>
        </p:spPr>
      </p:pic>
      <p:pic>
        <p:nvPicPr>
          <p:cNvPr id="3" name="Picture 2" descr="A picture containing text&#10;&#10;Description automatically generated">
            <a:extLst>
              <a:ext uri="{FF2B5EF4-FFF2-40B4-BE49-F238E27FC236}">
                <a16:creationId xmlns:a16="http://schemas.microsoft.com/office/drawing/2014/main" id="{F53B8294-F22C-14DC-062A-1EA7CDDF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35219" y="423645"/>
            <a:ext cx="2492299" cy="1058820"/>
          </a:xfrm>
          <a:prstGeom prst="rect">
            <a:avLst/>
          </a:prstGeom>
          <a:noFill/>
        </p:spPr>
      </p:pic>
      <p:sp>
        <p:nvSpPr>
          <p:cNvPr id="4" name="TextBox 3">
            <a:extLst>
              <a:ext uri="{FF2B5EF4-FFF2-40B4-BE49-F238E27FC236}">
                <a16:creationId xmlns:a16="http://schemas.microsoft.com/office/drawing/2014/main" id="{3A2FDE89-A85F-CC98-7B5B-46EE274C4CC3}"/>
              </a:ext>
            </a:extLst>
          </p:cNvPr>
          <p:cNvSpPr txBox="1"/>
          <p:nvPr/>
        </p:nvSpPr>
        <p:spPr>
          <a:xfrm>
            <a:off x="989900" y="1929468"/>
            <a:ext cx="10184235" cy="4504887"/>
          </a:xfrm>
          <a:prstGeom prst="rect">
            <a:avLst/>
          </a:prstGeom>
        </p:spPr>
        <p:txBody>
          <a:bodyPr vert="horz" lIns="91440" tIns="45720" rIns="91440" bIns="45720" rtlCol="0" anchor="ctr">
            <a:normAutofit/>
          </a:bodyPr>
          <a:lstStyle/>
          <a:p>
            <a:pPr algn="ctr">
              <a:lnSpc>
                <a:spcPct val="90000"/>
              </a:lnSpc>
              <a:spcAft>
                <a:spcPts val="600"/>
              </a:spcAft>
            </a:pPr>
            <a:r>
              <a:rPr lang="en-US" sz="2800" b="1" dirty="0"/>
              <a:t> </a:t>
            </a:r>
          </a:p>
          <a:p>
            <a:pPr algn="ctr"/>
            <a:r>
              <a:rPr lang="en-GB" sz="2800" b="1" dirty="0"/>
              <a:t>PPG Goals and Objectives 2022</a:t>
            </a:r>
          </a:p>
          <a:p>
            <a:pPr algn="ctr"/>
            <a:endParaRPr lang="en-GB" sz="2800" b="1" dirty="0"/>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Recruit PPG Steering Group roles and diverse participants including carers, young people, hard to reach groups.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Support the practice at events – for example attend vaccination clinics and promote NHS app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Promote ownership/involvement with the surgery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Communication about what the surgery does and how best to access services – including appointments, changes to delivery of evening/weekend appointments, phone queuing to book appointments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Consider impact of changes on individuals including those with protected characteristics</a:t>
            </a:r>
            <a:endParaRPr lang="en-US" sz="2400" dirty="0"/>
          </a:p>
          <a:p>
            <a:pPr algn="ctr">
              <a:lnSpc>
                <a:spcPct val="90000"/>
              </a:lnSpc>
              <a:spcAft>
                <a:spcPts val="600"/>
              </a:spcAft>
            </a:pPr>
            <a:endParaRPr lang="en-US" sz="2800" b="1" dirty="0"/>
          </a:p>
        </p:txBody>
      </p:sp>
    </p:spTree>
    <p:extLst>
      <p:ext uri="{BB962C8B-B14F-4D97-AF65-F5344CB8AC3E}">
        <p14:creationId xmlns:p14="http://schemas.microsoft.com/office/powerpoint/2010/main" val="2509286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A16170-AED4-43FB-90C7-1F1653EBFACC}">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31C05A15-2C36-4B2C-9ED7-7313D59409A3}">
  <ds:schemaRefs>
    <ds:schemaRef ds:uri="http://schemas.microsoft.com/sharepoint/v3/contenttype/forms"/>
  </ds:schemaRefs>
</ds:datastoreItem>
</file>

<file path=customXml/itemProps3.xml><?xml version="1.0" encoding="utf-8"?>
<ds:datastoreItem xmlns:ds="http://schemas.openxmlformats.org/officeDocument/2006/customXml" ds:itemID="{2961EA76-1630-4788-A629-8FDAFC9205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3259</TotalTime>
  <Words>378</Words>
  <Application>Microsoft Office PowerPoint</Application>
  <PresentationFormat>Widescreen</PresentationFormat>
  <Paragraphs>59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Georgia</vt:lpstr>
      <vt:lpstr>Office Theme</vt:lpstr>
      <vt:lpstr>PowerPoint Presentation</vt:lpstr>
      <vt:lpstr>PowerPoint Presentation</vt:lpstr>
      <vt:lpstr>PowerPoint Presentation</vt:lpstr>
      <vt:lpstr>Demand, Capacity and Access </vt:lpstr>
      <vt:lpstr>PowerPoint Presentation</vt:lpstr>
      <vt:lpstr>PowerPoint Presentation</vt:lpstr>
      <vt:lpstr>PowerPoint Presentation</vt:lpstr>
      <vt:lpstr>PowerPoint Presentation</vt:lpstr>
      <vt:lpstr>PowerPoint Presentation</vt:lpstr>
      <vt:lpstr>PowerPoint Presentation</vt:lpstr>
    </vt:vector>
  </TitlesOfParts>
  <Company>Practice Index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Practice Index Ltd</dc:creator>
  <cp:lastModifiedBy>GARIBALDI, Catherine (NEW ROAD SURGERY)</cp:lastModifiedBy>
  <cp:revision>215</cp:revision>
  <cp:lastPrinted>2022-09-12T17:18:41Z</cp:lastPrinted>
  <dcterms:created xsi:type="dcterms:W3CDTF">2017-10-16T11:42:33Z</dcterms:created>
  <dcterms:modified xsi:type="dcterms:W3CDTF">2023-05-23T17:54:47Z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